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handoutMasterIdLst>
    <p:handoutMasterId r:id="rId27"/>
  </p:handoutMasterIdLst>
  <p:sldIdLst>
    <p:sldId id="1002" r:id="rId2"/>
    <p:sldId id="1000" r:id="rId3"/>
    <p:sldId id="970" r:id="rId4"/>
    <p:sldId id="995" r:id="rId5"/>
    <p:sldId id="1001" r:id="rId6"/>
    <p:sldId id="980" r:id="rId7"/>
    <p:sldId id="988" r:id="rId8"/>
    <p:sldId id="989" r:id="rId9"/>
    <p:sldId id="1004" r:id="rId10"/>
    <p:sldId id="718" r:id="rId11"/>
    <p:sldId id="994" r:id="rId12"/>
    <p:sldId id="983" r:id="rId13"/>
    <p:sldId id="1003" r:id="rId14"/>
    <p:sldId id="996" r:id="rId15"/>
    <p:sldId id="982" r:id="rId16"/>
    <p:sldId id="991" r:id="rId17"/>
    <p:sldId id="997" r:id="rId18"/>
    <p:sldId id="979" r:id="rId19"/>
    <p:sldId id="998" r:id="rId20"/>
    <p:sldId id="978" r:id="rId21"/>
    <p:sldId id="999" r:id="rId22"/>
    <p:sldId id="908" r:id="rId23"/>
    <p:sldId id="751" r:id="rId24"/>
    <p:sldId id="986" r:id="rId2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995"/>
            <p14:sldId id="1001"/>
            <p14:sldId id="980"/>
            <p14:sldId id="988"/>
            <p14:sldId id="989"/>
            <p14:sldId id="1004"/>
            <p14:sldId id="718"/>
            <p14:sldId id="994"/>
            <p14:sldId id="983"/>
            <p14:sldId id="1003"/>
            <p14:sldId id="996"/>
            <p14:sldId id="982"/>
            <p14:sldId id="991"/>
            <p14:sldId id="997"/>
            <p14:sldId id="979"/>
            <p14:sldId id="998"/>
            <p14:sldId id="978"/>
            <p14:sldId id="999"/>
            <p14:sldId id="908"/>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16" autoAdjust="0"/>
    <p:restoredTop sz="85211" autoAdjust="0"/>
  </p:normalViewPr>
  <p:slideViewPr>
    <p:cSldViewPr snapToGrid="0" showGuides="1">
      <p:cViewPr varScale="1">
        <p:scale>
          <a:sx n="135" d="100"/>
          <a:sy n="135" d="100"/>
        </p:scale>
        <p:origin x="-296" y="-104"/>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256"/>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a:t>
            </a:r>
            <a:r>
              <a:rPr lang="en-US" dirty="0">
                <a:solidFill>
                  <a:schemeClr val="dk1"/>
                </a:solidFill>
                <a:latin typeface="Verdana"/>
                <a:ea typeface="Verdana"/>
                <a:cs typeface="Verdana"/>
                <a:sym typeface="Verdana"/>
              </a:rPr>
              <a:t>platform aware and provides an integrated spectrum of </a:t>
            </a:r>
            <a:r>
              <a:rPr lang="en-US" dirty="0">
                <a:solidFill>
                  <a:schemeClr val="dk1"/>
                </a:solidFill>
                <a:latin typeface="Verdana"/>
                <a:ea typeface="Verdana"/>
                <a:cs typeface="Verdana"/>
                <a:sym typeface="Verdana"/>
              </a:rPr>
              <a:t>opinions. Convention </a:t>
            </a:r>
            <a:r>
              <a:rPr lang="en-US" dirty="0">
                <a:solidFill>
                  <a:schemeClr val="dk1"/>
                </a:solidFill>
                <a:latin typeface="Verdana"/>
                <a:ea typeface="Verdana"/>
                <a:cs typeface="Verdana"/>
                <a:sym typeface="Verdana"/>
              </a:rPr>
              <a:t>over configuration </a:t>
            </a:r>
            <a:r>
              <a:rPr lang="en-US" dirty="0">
                <a:solidFill>
                  <a:schemeClr val="dk1"/>
                </a:solidFill>
                <a:latin typeface="Verdana"/>
                <a:ea typeface="Verdana"/>
                <a:cs typeface="Verdana"/>
                <a:sym typeface="Verdana"/>
              </a:rPr>
              <a:t>.</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18</a:t>
            </a:fld>
            <a:endParaRPr lang="en-US">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endParaRPr>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jp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jp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4.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a:t>
            </a:r>
            <a:r>
              <a:rPr lang="en-US" sz="2400" b="1" spc="-100" dirty="0" smtClean="0">
                <a:solidFill>
                  <a:schemeClr val="bg1"/>
                </a:solidFill>
                <a:effectLst>
                  <a:outerShdw blurRad="50800" dist="38100" dir="5400000" algn="t" rotWithShape="0">
                    <a:prstClr val="black">
                      <a:alpha val="40000"/>
                    </a:prstClr>
                  </a:outerShdw>
                </a:effectLst>
                <a:cs typeface="Arial"/>
              </a:rPr>
              <a:t>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a:t>
                </a:r>
                <a:r>
                  <a:rPr lang="en-US" sz="1600" b="1" kern="0" dirty="0" smtClean="0">
                    <a:solidFill>
                      <a:sysClr val="windowText" lastClr="000000"/>
                    </a:solidFill>
                    <a:latin typeface="Calibri"/>
                    <a:cs typeface="Calibri"/>
                  </a:rPr>
                  <a:t>Value, </a:t>
                </a:r>
                <a:endParaRPr lang="en-US" sz="1600" b="1" kern="0" dirty="0" smtClean="0">
                  <a:solidFill>
                    <a:sysClr val="windowText" lastClr="000000"/>
                  </a:solidFill>
                  <a:latin typeface="Calibri"/>
                  <a:cs typeface="Calibri"/>
                </a:endParaRP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endParaRPr lang="en-US" sz="4400" dirty="0" smtClean="0"/>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endParaRPr lang="en-US" sz="2800" b="1" dirty="0" smtClean="0">
              <a:solidFill>
                <a:srgbClr val="1C7B70"/>
              </a:solidFill>
            </a:endParaRP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microservice.</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a:t>
            </a:r>
            <a:r>
              <a:rPr lang="en-US" b="1" i="1" dirty="0" smtClean="0"/>
              <a:t>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endParaRPr lang="en-US" sz="2800" b="1" dirty="0">
              <a:solidFill>
                <a:srgbClr val="1C7B70"/>
              </a:solidFill>
            </a:endParaRP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err="1">
                <a:solidFill>
                  <a:schemeClr val="bg1"/>
                </a:solidFill>
              </a:rPr>
              <a:t>,</a:t>
            </a:r>
            <a:r>
              <a:rPr lang="en-US" sz="1200" b="1" dirty="0" err="1" smtClean="0">
                <a:solidFill>
                  <a:schemeClr val="bg1"/>
                </a:solidFill>
              </a:rPr>
              <a:t>Test</a:t>
            </a:r>
            <a:r>
              <a:rPr lang="en-US" sz="1200" b="1" dirty="0" smtClean="0">
                <a:solidFill>
                  <a:schemeClr val="bg1"/>
                </a:solidFill>
              </a:rPr>
              <a: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rgbClr val="1C7B70"/>
                </a:solidFill>
              </a:rPr>
              <a:t>Spring Cloud </a:t>
            </a:r>
            <a:r>
              <a:rPr lang="en-US" dirty="0" smtClean="0">
                <a:solidFill>
                  <a:srgbClr val="1C7B70"/>
                </a:solidFill>
              </a:rPr>
              <a:t>Services</a:t>
            </a:r>
            <a:r>
              <a:rPr lang="en-US" dirty="0">
                <a:solidFill>
                  <a:srgbClr val="1C7B70"/>
                </a:solidFill>
              </a:rPr>
              <a:t/>
            </a:r>
            <a:br>
              <a:rPr lang="en-US" dirty="0">
                <a:solidFill>
                  <a:srgbClr val="1C7B70"/>
                </a:solidFill>
              </a:rPr>
            </a:b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a:t>
            </a:r>
            <a:r>
              <a:rPr lang="en-US" dirty="0" smtClean="0">
                <a:solidFill>
                  <a:srgbClr val="1C7B70"/>
                </a:solidFill>
                <a:sym typeface="Calibri"/>
              </a:rPr>
              <a:t>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a:t>
            </a:r>
            <a:r>
              <a:rPr lang="en-US" sz="2800" dirty="0" smtClean="0">
                <a:sym typeface="Arial"/>
              </a:rPr>
              <a:t>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endParaRPr lang="en-US" sz="2800" dirty="0" smtClean="0">
              <a:sym typeface="Arial"/>
            </a:endParaRP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1" y="4142373"/>
            <a:ext cx="5429612" cy="459975"/>
          </a:xfrm>
          <a:prstGeom prst="rect">
            <a:avLst/>
          </a:prstGeom>
          <a:noFill/>
          <a:ln>
            <a:noFill/>
          </a:ln>
        </p:spPr>
      </p:pic>
      <p:sp>
        <p:nvSpPr>
          <p:cNvPr id="978" name="Shape 978"/>
          <p:cNvSpPr/>
          <p:nvPr/>
        </p:nvSpPr>
        <p:spPr>
          <a:xfrm>
            <a:off x="0" y="1598501"/>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79" name="Shape 979"/>
          <p:cNvSpPr/>
          <p:nvPr/>
        </p:nvSpPr>
        <p:spPr>
          <a:xfrm>
            <a:off x="18436" y="1961632"/>
            <a:ext cx="5182214" cy="2100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0" name="Shape 980"/>
          <p:cNvSpPr/>
          <p:nvPr/>
        </p:nvSpPr>
        <p:spPr>
          <a:xfrm>
            <a:off x="18436" y="2400750"/>
            <a:ext cx="5182214" cy="1629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1" name="Shape 981"/>
          <p:cNvSpPr/>
          <p:nvPr/>
        </p:nvSpPr>
        <p:spPr>
          <a:xfrm>
            <a:off x="18436" y="2624633"/>
            <a:ext cx="5182214" cy="378922"/>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2" name="Shape 982"/>
          <p:cNvSpPr/>
          <p:nvPr/>
        </p:nvSpPr>
        <p:spPr>
          <a:xfrm>
            <a:off x="0" y="3112925"/>
            <a:ext cx="2533650" cy="392280"/>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3" name="Shape 983"/>
          <p:cNvSpPr/>
          <p:nvPr/>
        </p:nvSpPr>
        <p:spPr>
          <a:xfrm>
            <a:off x="1515" y="4172789"/>
            <a:ext cx="5313442" cy="178481"/>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4" name="Shape 984"/>
          <p:cNvSpPr/>
          <p:nvPr/>
        </p:nvSpPr>
        <p:spPr>
          <a:xfrm>
            <a:off x="1515" y="3747932"/>
            <a:ext cx="5313442" cy="3097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5" name="Shape 985"/>
          <p:cNvSpPr/>
          <p:nvPr/>
        </p:nvSpPr>
        <p:spPr>
          <a:xfrm>
            <a:off x="1507" y="874608"/>
            <a:ext cx="5200649" cy="4398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6" name="Shape 986"/>
          <p:cNvSpPr/>
          <p:nvPr/>
        </p:nvSpPr>
        <p:spPr>
          <a:xfrm>
            <a:off x="0" y="1382600"/>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7" name="Shape 987"/>
          <p:cNvSpPr/>
          <p:nvPr/>
        </p:nvSpPr>
        <p:spPr>
          <a:xfrm>
            <a:off x="0" y="362509"/>
            <a:ext cx="5200649" cy="189944"/>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8" name="Shape 988"/>
          <p:cNvSpPr/>
          <p:nvPr/>
        </p:nvSpPr>
        <p:spPr>
          <a:xfrm>
            <a:off x="1752600" y="368287"/>
            <a:ext cx="1149349" cy="223137"/>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Firewall &amp; Routes</a:t>
            </a: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Service Bindings</a:t>
            </a: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Runtime Installation &amp; Config</a:t>
            </a: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Middleware Installation &amp; Config</a:t>
            </a: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Application Installation &amp; Config</a:t>
            </a: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8" name="Shape 998"/>
          <p:cNvCxnSpPr/>
          <p:nvPr/>
        </p:nvCxnSpPr>
        <p:spPr>
          <a:xfrm flipH="1" flipV="1">
            <a:off x="5321109" y="3902795"/>
            <a:ext cx="836456" cy="239580"/>
          </a:xfrm>
          <a:prstGeom prst="straightConnector1">
            <a:avLst/>
          </a:prstGeom>
          <a:noFill/>
          <a:ln w="57150" cap="flat" cmpd="sng">
            <a:solidFill>
              <a:srgbClr val="008774"/>
            </a:solidFill>
            <a:prstDash val="solid"/>
            <a:miter/>
            <a:headEnd type="none" w="med" len="med"/>
            <a:tailEnd type="stealth" w="lg" len="lg"/>
          </a:ln>
        </p:spPr>
      </p:cxnSp>
      <p:cxnSp>
        <p:nvCxnSpPr>
          <p:cNvPr id="999" name="Shape 999"/>
          <p:cNvCxnSpPr/>
          <p:nvPr/>
        </p:nvCxnSpPr>
        <p:spPr>
          <a:xfrm flipH="1">
            <a:off x="5321109" y="4172782"/>
            <a:ext cx="836456" cy="96550"/>
          </a:xfrm>
          <a:prstGeom prst="straightConnector1">
            <a:avLst/>
          </a:prstGeom>
          <a:noFill/>
          <a:ln w="57150" cap="flat" cmpd="sng">
            <a:solidFill>
              <a:srgbClr val="008774"/>
            </a:solidFill>
            <a:prstDash val="solid"/>
            <a:miter/>
            <a:headEnd type="none" w="med" len="med"/>
            <a:tailEnd type="stealth" w="lg" len="lg"/>
          </a:ln>
        </p:spPr>
      </p:cxn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cxnSp>
        <p:nvCxnSpPr>
          <p:cNvPr id="1001" name="Shape 1001"/>
          <p:cNvCxnSpPr/>
          <p:nvPr/>
        </p:nvCxnSpPr>
        <p:spPr>
          <a:xfrm flipH="1" flipV="1">
            <a:off x="5245373" y="2825840"/>
            <a:ext cx="912193" cy="54600"/>
          </a:xfrm>
          <a:prstGeom prst="straightConnector1">
            <a:avLst/>
          </a:prstGeom>
          <a:noFill/>
          <a:ln w="57150" cap="flat" cmpd="sng">
            <a:solidFill>
              <a:srgbClr val="008774"/>
            </a:solidFill>
            <a:prstDash val="solid"/>
            <a:miter/>
            <a:headEnd type="none" w="med" len="med"/>
            <a:tailEnd type="stealth" w="lg" len="lg"/>
          </a:ln>
        </p:spPr>
      </p:cxnSp>
      <p:cxnSp>
        <p:nvCxnSpPr>
          <p:cNvPr id="1002" name="Shape 1002"/>
          <p:cNvCxnSpPr/>
          <p:nvPr/>
        </p:nvCxnSpPr>
        <p:spPr>
          <a:xfrm flipH="1" flipV="1">
            <a:off x="5245373" y="2501899"/>
            <a:ext cx="912192" cy="1"/>
          </a:xfrm>
          <a:prstGeom prst="straightConnector1">
            <a:avLst/>
          </a:prstGeom>
          <a:noFill/>
          <a:ln w="57150" cap="flat" cmpd="sng">
            <a:solidFill>
              <a:srgbClr val="008774"/>
            </a:solidFill>
            <a:prstDash val="solid"/>
            <a:miter/>
            <a:headEnd type="none" w="med" len="med"/>
            <a:tailEnd type="stealth" w="lg" len="lg"/>
          </a:ln>
        </p:spPr>
      </p:cxnSp>
      <p:cxnSp>
        <p:nvCxnSpPr>
          <p:cNvPr id="1003" name="Shape 1003"/>
          <p:cNvCxnSpPr/>
          <p:nvPr/>
        </p:nvCxnSpPr>
        <p:spPr>
          <a:xfrm flipH="1" flipV="1">
            <a:off x="5245373" y="2048658"/>
            <a:ext cx="912193" cy="123000"/>
          </a:xfrm>
          <a:prstGeom prst="straightConnector1">
            <a:avLst/>
          </a:prstGeom>
          <a:noFill/>
          <a:ln w="57150" cap="flat" cmpd="sng">
            <a:solidFill>
              <a:srgbClr val="008774"/>
            </a:solidFill>
            <a:prstDash val="solid"/>
            <a:miter/>
            <a:headEnd type="none" w="med" len="med"/>
            <a:tailEnd type="stealth" w="lg" len="lg"/>
          </a:ln>
        </p:spPr>
      </p:cxnSp>
      <p:cxnSp>
        <p:nvCxnSpPr>
          <p:cNvPr id="1004" name="Shape 1004"/>
          <p:cNvCxnSpPr>
            <a:endCxn id="978" idx="3"/>
          </p:cNvCxnSpPr>
          <p:nvPr/>
        </p:nvCxnSpPr>
        <p:spPr>
          <a:xfrm flipH="1" flipV="1">
            <a:off x="5200649" y="1666026"/>
            <a:ext cx="956916" cy="190636"/>
          </a:xfrm>
          <a:prstGeom prst="straightConnector1">
            <a:avLst/>
          </a:prstGeom>
          <a:noFill/>
          <a:ln w="57150" cap="flat" cmpd="sng">
            <a:solidFill>
              <a:srgbClr val="008774"/>
            </a:solidFill>
            <a:prstDash val="solid"/>
            <a:miter/>
            <a:headEnd type="none" w="med" len="med"/>
            <a:tailEnd type="stealth" w="lg" len="lg"/>
          </a:ln>
        </p:spPr>
      </p:cxnSp>
      <p:cxnSp>
        <p:nvCxnSpPr>
          <p:cNvPr id="1005" name="Shape 1005"/>
          <p:cNvCxnSpPr>
            <a:endCxn id="986" idx="3"/>
          </p:cNvCxnSpPr>
          <p:nvPr/>
        </p:nvCxnSpPr>
        <p:spPr>
          <a:xfrm flipH="1" flipV="1">
            <a:off x="5200649" y="1450125"/>
            <a:ext cx="956916" cy="406536"/>
          </a:xfrm>
          <a:prstGeom prst="straightConnector1">
            <a:avLst/>
          </a:prstGeom>
          <a:noFill/>
          <a:ln w="57150" cap="flat" cmpd="sng">
            <a:solidFill>
              <a:srgbClr val="008774"/>
            </a:solidFill>
            <a:prstDash val="solid"/>
            <a:miter/>
            <a:headEnd type="none" w="med" len="med"/>
            <a:tailEnd type="stealth" w="lg" len="lg"/>
          </a:ln>
        </p:spPr>
      </p:cxnSp>
      <p:cxnSp>
        <p:nvCxnSpPr>
          <p:cNvPr id="1006" name="Shape 1006"/>
          <p:cNvCxnSpPr>
            <a:endCxn id="985" idx="3"/>
          </p:cNvCxnSpPr>
          <p:nvPr/>
        </p:nvCxnSpPr>
        <p:spPr>
          <a:xfrm flipH="1" flipV="1">
            <a:off x="5202156" y="1094533"/>
            <a:ext cx="955410" cy="427934"/>
          </a:xfrm>
          <a:prstGeom prst="straightConnector1">
            <a:avLst/>
          </a:prstGeom>
          <a:noFill/>
          <a:ln w="57150" cap="flat" cmpd="sng">
            <a:solidFill>
              <a:srgbClr val="008774"/>
            </a:solidFill>
            <a:prstDash val="solid"/>
            <a:miter/>
            <a:headEnd type="none" w="med" len="med"/>
            <a:tailEnd type="stealth" w="lg" len="lg"/>
          </a:ln>
        </p:spPr>
      </p:cxn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876531" y="3429000"/>
                <a:ext cx="800495" cy="369332"/>
              </a:xfrm>
              <a:prstGeom prst="rect">
                <a:avLst/>
              </a:prstGeom>
              <a:noFill/>
            </p:spPr>
            <p:txBody>
              <a:bodyPr wrap="none" rtlCol="0">
                <a:spAutoFit/>
              </a:bodyPr>
              <a:lstStyle/>
              <a:p>
                <a:pPr algn="ctr"/>
                <a:r>
                  <a:rPr lang="en-US" dirty="0" smtClean="0">
                    <a:solidFill>
                      <a:schemeClr val="bg2"/>
                    </a:solidFill>
                  </a:rPr>
                  <a:t>Azure</a:t>
                </a:r>
                <a:endParaRPr lang="en-US" dirty="0" smtClean="0">
                  <a:solidFill>
                    <a:schemeClr val="bg2"/>
                  </a:solidFill>
                </a:endParaRPr>
              </a:p>
            </p:txBody>
          </p:sp>
        </p:grpSp>
        <p:pic>
          <p:nvPicPr>
            <p:cNvPr id="1048" name="Shape 1048"/>
            <p:cNvPicPr preferRelativeResize="0"/>
            <p:nvPr/>
          </p:nvPicPr>
          <p:blipFill rotWithShape="1">
            <a:blip r:embed="rId4">
              <a:alphaModFix/>
            </a:blip>
            <a:srcRect/>
            <a:stretch/>
          </p:blipFill>
          <p:spPr>
            <a:xfrm>
              <a:off x="5247980" y="582612"/>
              <a:ext cx="3708400"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8"/>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Spring XD (beta)</a:t>
            </a:r>
          </a:p>
          <a:p>
            <a:pPr marL="457189" indent="-330192">
              <a:buClr>
                <a:schemeClr val="dk1"/>
              </a:buClr>
              <a:buSzPct val="100000"/>
              <a:buFont typeface="Arial"/>
              <a:buChar char="•"/>
            </a:pPr>
            <a:r>
              <a:rPr lang="en-US" sz="1500" dirty="0">
                <a:solidFill>
                  <a:schemeClr val="dk1"/>
                </a:solidFill>
              </a:rPr>
              <a:t>Session-State Caching (beta)</a:t>
            </a: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974352"/>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Jenkins</a:t>
            </a: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30843190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a:t>
            </a:r>
            <a:r>
              <a:rPr lang="en-US" sz="2800" b="1" dirty="0" smtClean="0">
                <a:solidFill>
                  <a:srgbClr val="1C7B70"/>
                </a:solidFill>
              </a:rPr>
              <a:t>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Warden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endParaRPr lang="en-US" sz="1000" dirty="0" smtClean="0">
                <a:solidFill>
                  <a:schemeClr val="bg2"/>
                </a:solidFill>
              </a:endParaRP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endParaRPr lang="en-US" sz="1600" dirty="0" smtClean="0">
              <a:solidFill>
                <a:schemeClr val="bg2"/>
              </a:solidFill>
            </a:endParaRP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t>
            </a:r>
            <a:r>
              <a:rPr lang="en-US" dirty="0" smtClean="0">
                <a:sym typeface="Arial"/>
              </a:rPr>
              <a:t>are</a:t>
            </a:r>
            <a:r>
              <a:rPr lang="en-US" dirty="0" smtClean="0">
                <a:sym typeface="Arial"/>
              </a:rPr>
              <a:t> Disrupting Industries with Modern Technology and </a:t>
            </a:r>
            <a:r>
              <a:rPr lang="en-US" dirty="0" smtClean="0">
                <a:sym typeface="Arial"/>
              </a:rPr>
              <a:t>Agile </a:t>
            </a:r>
            <a:r>
              <a:rPr lang="en-US" dirty="0" smtClean="0">
                <a:sym typeface="Arial"/>
              </a:rPr>
              <a:t>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a:sym typeface="Helvetica Neue"/>
              </a:rPr>
              <a:t>Monolithic Applications Drive Complex,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281" name="Shape 281"/>
          <p:cNvSpPr/>
          <p:nvPr/>
        </p:nvSpPr>
        <p:spPr>
          <a:xfrm>
            <a:off x="1804965" y="4010378"/>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192389"/>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35687450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Become </a:t>
            </a:r>
            <a:r>
              <a:rPr lang="en-US" dirty="0" smtClean="0"/>
              <a:t>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rPr>
              <a:t>Loosely Coupled</a:t>
            </a:r>
          </a:p>
          <a:p>
            <a:pPr algn="ctr"/>
            <a:r>
              <a:rPr lang="en-US" dirty="0" smtClean="0">
                <a:solidFill>
                  <a:srgbClr val="F16F3B"/>
                </a:solidFill>
              </a:rPr>
              <a:t>Services</a:t>
            </a:r>
            <a:endParaRPr lang="en-US" dirty="0" smtClean="0">
              <a:solidFill>
                <a:srgbClr val="F16F3B"/>
              </a:solidFill>
            </a:endParaRPr>
          </a:p>
        </p:txBody>
      </p:sp>
      <p:sp>
        <p:nvSpPr>
          <p:cNvPr id="8" name="TextBox 7"/>
          <p:cNvSpPr txBox="1"/>
          <p:nvPr/>
        </p:nvSpPr>
        <p:spPr>
          <a:xfrm>
            <a:off x="0" y="1638593"/>
            <a:ext cx="1779980" cy="646331"/>
          </a:xfrm>
          <a:prstGeom prst="rect">
            <a:avLst/>
          </a:prstGeom>
          <a:noFill/>
        </p:spPr>
        <p:txBody>
          <a:bodyPr wrap="none" rtlCol="0">
            <a:spAutoFit/>
          </a:bodyPr>
          <a:lstStyle/>
          <a:p>
            <a:pPr algn="ctr"/>
            <a:r>
              <a:rPr lang="en-US" dirty="0" smtClean="0">
                <a:solidFill>
                  <a:schemeClr val="accent3"/>
                </a:solidFill>
              </a:rPr>
              <a:t>Tightly Coupled</a:t>
            </a:r>
          </a:p>
          <a:p>
            <a:pPr algn="ctr"/>
            <a:r>
              <a:rPr lang="en-US" dirty="0" smtClean="0">
                <a:solidFill>
                  <a:schemeClr val="accent3"/>
                </a:solidFill>
              </a:rPr>
              <a:t>Services</a:t>
            </a:r>
            <a:endParaRPr lang="en-US" dirty="0" smtClean="0">
              <a:solidFill>
                <a:schemeClr val="accent3"/>
              </a:solidFill>
            </a:endParaRPr>
          </a:p>
        </p:txBody>
      </p:sp>
    </p:spTree>
    <p:extLst>
      <p:ext uri="{BB962C8B-B14F-4D97-AF65-F5344CB8AC3E}">
        <p14:creationId xmlns:p14="http://schemas.microsoft.com/office/powerpoint/2010/main" val="18696658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a:t>
            </a:r>
            <a:r>
              <a:rPr lang="en-US" sz="2000" dirty="0" smtClean="0">
                <a:solidFill>
                  <a:srgbClr val="4D4D4D"/>
                </a:solidFill>
              </a:rPr>
              <a:t> Per </a:t>
            </a:r>
            <a:r>
              <a:rPr lang="en-US" sz="2000" dirty="0" smtClean="0">
                <a:solidFill>
                  <a:srgbClr val="4D4D4D"/>
                </a:solidFill>
              </a:rPr>
              <a:t>Project = </a:t>
            </a:r>
            <a:r>
              <a:rPr lang="en-US" sz="2000" dirty="0" smtClean="0">
                <a:solidFill>
                  <a:srgbClr val="4D4D4D"/>
                </a:solidFill>
              </a:rPr>
              <a:t>Too </a:t>
            </a:r>
            <a:r>
              <a:rPr lang="en-US" sz="2000" dirty="0" smtClean="0">
                <a:solidFill>
                  <a:srgbClr val="4D4D4D"/>
                </a:solidFill>
              </a:rPr>
              <a:t>Many </a:t>
            </a:r>
            <a:r>
              <a:rPr lang="en-US" sz="2000" dirty="0" smtClean="0">
                <a:solidFill>
                  <a:srgbClr val="4D4D4D"/>
                </a:solidFill>
              </a:rPr>
              <a:t>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endParaRPr lang="en-US" sz="1400" dirty="0" smtClean="0">
              <a:solidFill>
                <a:schemeClr val="bg2"/>
              </a:solidFill>
            </a:endParaRP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endParaRPr lang="en-US" sz="1400" dirty="0" smtClean="0">
              <a:solidFill>
                <a:schemeClr val="bg2"/>
              </a:solidFill>
            </a:endParaRP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endParaRPr lang="en-US" sz="1400" dirty="0" smtClean="0">
              <a:solidFill>
                <a:schemeClr val="bg2"/>
              </a:solidFill>
            </a:endParaRP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endParaRPr lang="en-US" sz="1400" dirty="0" smtClean="0">
              <a:solidFill>
                <a:schemeClr val="bg2"/>
              </a:solidFill>
            </a:endParaRP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25910</TotalTime>
  <Words>2384</Words>
  <Application>Microsoft Macintosh PowerPoint</Application>
  <PresentationFormat>On-screen Show (16:9)</PresentationFormat>
  <Paragraphs>398</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Become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 </vt:lpstr>
      <vt:lpstr>Enabling Continuous Integration &amp; Delivery</vt:lpstr>
      <vt:lpstr>Automating Deployments</vt:lpstr>
      <vt:lpstr>Full Stack Ticket Elimination</vt:lpstr>
      <vt:lpstr>Multi-cloud Portability</vt:lpstr>
      <vt:lpstr>Extensive Services Ecosystem</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Ben Bertka</cp:lastModifiedBy>
  <cp:revision>1011</cp:revision>
  <dcterms:created xsi:type="dcterms:W3CDTF">2013-04-01T23:03:32Z</dcterms:created>
  <dcterms:modified xsi:type="dcterms:W3CDTF">2016-01-08T18:09:34Z</dcterms:modified>
</cp:coreProperties>
</file>